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58" r:id="rId5"/>
    <p:sldId id="260" r:id="rId6"/>
    <p:sldId id="261" r:id="rId7"/>
    <p:sldId id="263" r:id="rId8"/>
    <p:sldId id="296" r:id="rId9"/>
    <p:sldId id="269" r:id="rId10"/>
    <p:sldId id="266" r:id="rId11"/>
    <p:sldId id="297" r:id="rId12"/>
    <p:sldId id="29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3447" autoAdjust="0"/>
  </p:normalViewPr>
  <p:slideViewPr>
    <p:cSldViewPr snapToGrid="0">
      <p:cViewPr varScale="1">
        <p:scale>
          <a:sx n="90" d="100"/>
          <a:sy n="90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A938-3BE0-4501-9E2F-49E745ED9A6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5444-5F5F-414C-8D40-4063CF9A2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1096-DCCF-44E5-832F-6B7F50BA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98628-D4A2-4F4B-AF32-5FEFFA15F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6E52-ECF2-417A-8648-042574F7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9641-982B-4E34-A1E6-A58C41F2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3AE8-A96A-41A9-B50B-C4F94CA9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0F7E-B1BB-4316-BD22-3A4A1051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0BDFF-5E43-4395-8E5D-F06A9ABEA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6A5D-76E5-4BFF-97E7-19B8D398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E2F9-9381-4E35-A3A8-5F293573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83255-7FDD-45E3-81FF-05D53693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0BE8A-104C-4FBE-BE9B-E9F9C6366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01374-B9E8-44BD-B874-6AE7F659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53FC-9C00-4699-8E4A-F3A3D5B9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BE52-0965-46EE-A98A-0E30944F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0FB1-44A2-4BF6-B725-95B9CB8A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6471-EF26-4D45-845C-2CBD19BB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4077-9C22-4562-AB91-5F02655A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C489-B301-4A09-8E7B-18BE75C3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D800-1D0D-42D1-B95A-0AC2362D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CB02-7D45-494F-AB2F-DBA868DD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D71E-1B14-463B-96E8-AF8EA0F2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46801-3641-4903-9DC7-230C667F6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F899-09BF-46FD-A3D1-F35D86CF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725D-7E7C-40F1-A881-1E75C8BC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54EF-8D59-4F9C-A860-3BD53929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9C6-D6E1-41FC-ACCC-3CD23FB6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8427-D2B4-47CE-B630-73D7871B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89624-776F-4646-9A4B-8C4585E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E3FF-11FB-437F-BCB1-89C926EA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21623-DD2E-4D77-A6FD-AD125254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DFFE2-0102-46B4-A460-67C53361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43A0-0E6C-4889-A3AB-CAE5F290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C392F-920C-4B84-8D7D-A7E781F4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DE5D0-F28B-481D-8140-F9DB098D2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35129-9441-4BC0-899F-53436C2B9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0C996-95BF-4A48-BFDE-F79BFEF5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A4326-6DB1-48D6-84C4-127ACB8C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1C58F-A299-41DA-877C-D9B8C719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DB010-F340-46D1-BFB3-94FC329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D1FA-1050-4AC4-8135-BDF24FE2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8AFB2-37DC-460C-BAEA-98F337A6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59B3C-2CDB-4AFA-B0F9-8686848C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55D53-3235-48F8-8A7A-F9E60276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2D0F6-90E0-4875-8445-6764264A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B36FA-625A-4909-9704-D1BBE37E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5FBD-9DBB-4126-BB8E-AB4BC6EF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591F-BF3A-45C1-AA9B-26E07E9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1D21-616B-4D6C-93BA-D935AD6B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A52C-D81E-473D-9CD3-CFC308FB5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BAD4-93EE-471F-9220-12336C3D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378A4-ACE1-4183-B3F9-5FE357D7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172CC-3824-4AEA-96C5-65C7FD01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C16E-0644-4ECA-9FB3-53CBA64E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17B99-FC6B-4B98-A311-70398A725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4F74E-D274-412D-95E3-818C9D731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8DEB-621F-44D9-857E-52221CCE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5F94F-4D9F-431F-9848-7289D87C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D9B6-0560-4556-86D9-3F7E0E53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EE5B8-FAB0-44A6-8A06-897BE7CC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B6784-8BEC-4D6E-AF93-0258AEBD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DD12-C238-4B6A-8877-41143FBE0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EB1E-B36C-4D57-BB3F-9AACE9A8492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C116-D322-42AE-93BD-63C51C08E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01D1-EEE9-45B3-B85F-4A0B1059B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l.umd.edu/~nschmerr/research/upper-mantle-discontinuit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23DBDA9F-F54B-E030-E827-5600C2233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2" r="34591" b="31336"/>
          <a:stretch/>
        </p:blipFill>
        <p:spPr>
          <a:xfrm>
            <a:off x="3529924" y="0"/>
            <a:ext cx="8662073" cy="68681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1EE2B-1690-436D-B7C2-258611A81027}"/>
              </a:ext>
            </a:extLst>
          </p:cNvPr>
          <p:cNvSpPr/>
          <p:nvPr/>
        </p:nvSpPr>
        <p:spPr>
          <a:xfrm>
            <a:off x="412521" y="4412974"/>
            <a:ext cx="4257085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6A61E-1C96-4924-BD45-A7825D4D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379481"/>
            <a:ext cx="7650020" cy="21416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venir Next LT Pro" panose="020B0504020202020204" pitchFamily="34" charset="0"/>
              </a:rPr>
              <a:t>Shradha Ravikumar</a:t>
            </a:r>
            <a:r>
              <a:rPr lang="en-US" sz="2800" baseline="30000" dirty="0">
                <a:latin typeface="Avenir Next LT Pro" panose="020B0504020202020204" pitchFamily="34" charset="0"/>
              </a:rPr>
              <a:t>1</a:t>
            </a:r>
            <a:r>
              <a:rPr lang="en-US" sz="2800" dirty="0">
                <a:latin typeface="Avenir Next LT Pro" panose="020B0504020202020204" pitchFamily="34" charset="0"/>
              </a:rPr>
              <a:t>, S.-H. Dan Shim</a:t>
            </a:r>
            <a:r>
              <a:rPr lang="en-US" sz="2800" baseline="30000" dirty="0">
                <a:latin typeface="Avenir Next LT Pro" panose="020B0504020202020204" pitchFamily="34" charset="0"/>
              </a:rPr>
              <a:t>1</a:t>
            </a:r>
          </a:p>
          <a:p>
            <a:pPr algn="l"/>
            <a:r>
              <a:rPr lang="en-US" sz="2000" baseline="30000" dirty="0">
                <a:latin typeface="Avenir Next LT Pro" panose="020B0504020202020204" pitchFamily="34" charset="0"/>
              </a:rPr>
              <a:t>1</a:t>
            </a:r>
            <a:r>
              <a:rPr lang="en-US" sz="2000" dirty="0">
                <a:latin typeface="Avenir Next LT Pro" panose="020B0504020202020204" pitchFamily="34" charset="0"/>
              </a:rPr>
              <a:t>Arizona State University, School of Earth and Space Exploration</a:t>
            </a:r>
          </a:p>
          <a:p>
            <a:pPr algn="l"/>
            <a:r>
              <a:rPr lang="en-US" sz="2000" dirty="0">
                <a:latin typeface="Avenir Next LT Pro" panose="020B0504020202020204" pitchFamily="34" charset="0"/>
              </a:rPr>
              <a:t>Arizona NASA Space Grant Statewide Research Symposium</a:t>
            </a:r>
          </a:p>
          <a:p>
            <a:pPr algn="l"/>
            <a:r>
              <a:rPr lang="en-US" sz="2000" dirty="0">
                <a:latin typeface="Avenir Next LT Pro" panose="020B0504020202020204" pitchFamily="34" charset="0"/>
              </a:rPr>
              <a:t>Tempe, AZ</a:t>
            </a:r>
          </a:p>
          <a:p>
            <a:pPr algn="l"/>
            <a:r>
              <a:rPr lang="en-US" sz="2000" dirty="0">
                <a:latin typeface="Avenir Next LT Pro" panose="020B0504020202020204" pitchFamily="34" charset="0"/>
              </a:rPr>
              <a:t>April 22,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416F6-C36E-4431-A640-EC382B97D1FB}"/>
              </a:ext>
            </a:extLst>
          </p:cNvPr>
          <p:cNvSpPr/>
          <p:nvPr/>
        </p:nvSpPr>
        <p:spPr>
          <a:xfrm>
            <a:off x="477980" y="625683"/>
            <a:ext cx="704088" cy="14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9246C1-6448-4097-B5A3-3F0AAF9106DD}"/>
              </a:ext>
            </a:extLst>
          </p:cNvPr>
          <p:cNvCxnSpPr/>
          <p:nvPr/>
        </p:nvCxnSpPr>
        <p:spPr>
          <a:xfrm>
            <a:off x="607438" y="3092584"/>
            <a:ext cx="3538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93899C-E06E-4D37-AD9F-E850A8B0A886}"/>
              </a:ext>
            </a:extLst>
          </p:cNvPr>
          <p:cNvSpPr txBox="1"/>
          <p:nvPr/>
        </p:nvSpPr>
        <p:spPr>
          <a:xfrm>
            <a:off x="462050" y="6540157"/>
            <a:ext cx="68304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venir Next LT Pro" panose="020B0504020202020204" pitchFamily="34" charset="0"/>
              </a:rPr>
              <a:t>Image Source: https://www.visibleearth.nasa.gov/images/144427/all-of-you-on-the-good-earth/144427f</a:t>
            </a:r>
          </a:p>
        </p:txBody>
      </p:sp>
      <p:pic>
        <p:nvPicPr>
          <p:cNvPr id="26" name="Picture 25" descr="Text, logo&#10;&#10;Description automatically generated">
            <a:extLst>
              <a:ext uri="{FF2B5EF4-FFF2-40B4-BE49-F238E27FC236}">
                <a16:creationId xmlns:a16="http://schemas.microsoft.com/office/drawing/2014/main" id="{9235C78C-2275-4093-909D-AF7754551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5235" r="58750" b="12250"/>
          <a:stretch/>
        </p:blipFill>
        <p:spPr>
          <a:xfrm>
            <a:off x="9256964" y="5760314"/>
            <a:ext cx="1882558" cy="1010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A9DBE-288A-4BCD-896F-62EE48B9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58" y="579925"/>
            <a:ext cx="7897146" cy="2268279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latin typeface="Avenir Next LT Pro" panose="020B0504020202020204" pitchFamily="34" charset="0"/>
                <a:cs typeface="Utsaah" panose="020B0502040204020203" pitchFamily="34" charset="0"/>
              </a:rPr>
              <a:t>A Potential Mechanism for Nitrogen Storage in the Earth’s Mantle Transition Zone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A26BB1C-B9EB-716A-724D-9532C5C55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132216" y="5693429"/>
            <a:ext cx="1049052" cy="107697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1DA9EE70-4C5F-7ED9-F2C4-BEF1D9BE1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41" y="5780311"/>
            <a:ext cx="970097" cy="970097"/>
          </a:xfrm>
          <a:prstGeom prst="rect">
            <a:avLst/>
          </a:prstGeom>
        </p:spPr>
      </p:pic>
      <p:pic>
        <p:nvPicPr>
          <p:cNvPr id="15" name="Picture 1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3460C040-3D11-7E72-1CAE-376F2657C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4" y="5501914"/>
            <a:ext cx="1353935" cy="13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715" y="266019"/>
            <a:ext cx="5190570" cy="9227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Preliminary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1" y="1188720"/>
            <a:ext cx="10322560" cy="2600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DFT calculations indicate that </a:t>
            </a:r>
            <a:r>
              <a:rPr lang="en-US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charge-coupled substitution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between ringwoodite (Mg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SiO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 and silicon nitride (Si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 </a:t>
            </a:r>
            <a:r>
              <a:rPr lang="en-US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not thermodynamically favorable at 0 K.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MTZ temperature: ~1870 K-2470 K (Zhou et al. 2022)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High temperature may stabilize this solid solution.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2B58E-96F9-B6F8-B146-1881C6E3CAB5}"/>
              </a:ext>
            </a:extLst>
          </p:cNvPr>
          <p:cNvSpPr txBox="1">
            <a:spLocks/>
          </p:cNvSpPr>
          <p:nvPr/>
        </p:nvSpPr>
        <p:spPr>
          <a:xfrm>
            <a:off x="3527828" y="3648230"/>
            <a:ext cx="5136344" cy="76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Future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23915C-A28F-4822-5107-F182D1ECD465}"/>
              </a:ext>
            </a:extLst>
          </p:cNvPr>
          <p:cNvSpPr txBox="1">
            <a:spLocks/>
          </p:cNvSpPr>
          <p:nvPr/>
        </p:nvSpPr>
        <p:spPr>
          <a:xfrm>
            <a:off x="934720" y="4409440"/>
            <a:ext cx="10322560" cy="218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Multi-anvil cell experiments (high P/T conditions)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 stability of other substitution mechanisms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NH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in cation site?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-3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substituting for O</a:t>
            </a:r>
            <a:r>
              <a:rPr lang="en-US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-2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with vacancies?</a:t>
            </a: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C9A81FB-889C-1839-BB33-85BEB8756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79BD40-EFAE-CC2D-0F49-A42818DBA032}"/>
              </a:ext>
            </a:extLst>
          </p:cNvPr>
          <p:cNvSpPr txBox="1"/>
          <p:nvPr/>
        </p:nvSpPr>
        <p:spPr>
          <a:xfrm>
            <a:off x="676587" y="2792203"/>
            <a:ext cx="5627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Dan Shim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Members of the Dan Shim Lab (</a:t>
            </a:r>
            <a:r>
              <a:rPr lang="en-US" sz="3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Taehyun</a:t>
            </a: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 Kim, </a:t>
            </a:r>
            <a:r>
              <a:rPr lang="en-US" sz="3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Xuehui</a:t>
            </a: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 Wei, </a:t>
            </a:r>
            <a:r>
              <a:rPr lang="en-US" sz="3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Sibo</a:t>
            </a: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 Chen)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Thomas Sharp and Dr. Richard </a:t>
            </a:r>
            <a:r>
              <a:rPr lang="en-US" sz="3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Hervig</a:t>
            </a:r>
            <a:endParaRPr lang="en-US" sz="30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ASU Core Facilities (Agave Supercluster)</a:t>
            </a:r>
          </a:p>
        </p:txBody>
      </p:sp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E5A63CC5-3ECD-2965-2FED-72A50974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5235" r="58750" b="12250"/>
          <a:stretch/>
        </p:blipFill>
        <p:spPr>
          <a:xfrm>
            <a:off x="1734411" y="1316886"/>
            <a:ext cx="2681036" cy="1438520"/>
          </a:xfrm>
          <a:prstGeom prst="rect">
            <a:avLst/>
          </a:prstGeom>
        </p:spPr>
      </p:pic>
      <p:pic>
        <p:nvPicPr>
          <p:cNvPr id="15" name="Picture 1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0947E69-6F4C-9055-9EFA-28FC7D947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9534096" y="1617824"/>
            <a:ext cx="1639098" cy="1682731"/>
          </a:xfrm>
          <a:prstGeom prst="rect">
            <a:avLst/>
          </a:prstGeom>
        </p:spPr>
      </p:pic>
      <p:pic>
        <p:nvPicPr>
          <p:cNvPr id="17" name="Picture 1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8378571-7593-C758-9A6C-1114B697D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46" y="1503908"/>
            <a:ext cx="2004136" cy="200413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E34624D-DA60-7778-ECD4-43E8B8DE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29" y="280145"/>
            <a:ext cx="6042141" cy="922701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Acknowledgements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00111D-6AF7-94DA-49E4-06FA5FB3CB47}"/>
              </a:ext>
            </a:extLst>
          </p:cNvPr>
          <p:cNvSpPr txBox="1"/>
          <p:nvPr/>
        </p:nvSpPr>
        <p:spPr>
          <a:xfrm>
            <a:off x="6304533" y="3715533"/>
            <a:ext cx="5627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Funding provided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ASU/NASA Space Grant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National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182031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92B58E-96F9-B6F8-B146-1881C6E3CAB5}"/>
              </a:ext>
            </a:extLst>
          </p:cNvPr>
          <p:cNvSpPr txBox="1">
            <a:spLocks/>
          </p:cNvSpPr>
          <p:nvPr/>
        </p:nvSpPr>
        <p:spPr>
          <a:xfrm>
            <a:off x="2551314" y="2667790"/>
            <a:ext cx="7089372" cy="76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Thank You!</a:t>
            </a:r>
          </a:p>
        </p:txBody>
      </p:sp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E5A63CC5-3ECD-2965-2FED-72A50974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5235" r="58750" b="12250"/>
          <a:stretch/>
        </p:blipFill>
        <p:spPr>
          <a:xfrm>
            <a:off x="9256964" y="5760314"/>
            <a:ext cx="1882558" cy="1010093"/>
          </a:xfrm>
          <a:prstGeom prst="rect">
            <a:avLst/>
          </a:prstGeom>
        </p:spPr>
      </p:pic>
      <p:pic>
        <p:nvPicPr>
          <p:cNvPr id="15" name="Picture 1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0947E69-6F4C-9055-9EFA-28FC7D947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132216" y="5693429"/>
            <a:ext cx="1049052" cy="107697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D6366A4A-DA8B-98BD-3206-47D3ADB5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41" y="5780311"/>
            <a:ext cx="970097" cy="970097"/>
          </a:xfrm>
          <a:prstGeom prst="rect">
            <a:avLst/>
          </a:prstGeom>
        </p:spPr>
      </p:pic>
      <p:pic>
        <p:nvPicPr>
          <p:cNvPr id="17" name="Picture 1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8378571-7593-C758-9A6C-1114B697D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4" y="5501914"/>
            <a:ext cx="1353935" cy="13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517143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Marty, B. The origins and concentrations of water, carbon, nitrogen and noble gases on Earth. </a:t>
            </a:r>
            <a:r>
              <a:rPr lang="en-US" sz="2400" i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Earth and Planetary Science Letters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313–314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56–66 (2012).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Mysen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B. Nitrogen in the Earth: abundance and transport. </a:t>
            </a:r>
            <a:r>
              <a:rPr lang="en-US" sz="2400" i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Progress in Earth and Planetary Science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6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38 (2019)</a:t>
            </a: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Schmerr, N.C. (2012). </a:t>
            </a:r>
            <a:r>
              <a:rPr lang="de-DE" sz="2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Upper Mantle Discontinuities</a:t>
            </a: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. </a:t>
            </a: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https://www.geol.umd.edu/~nschmerr/research/upper-mantle-discontinuity.html</a:t>
            </a:r>
            <a:endParaRPr lang="en-US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Yoshioka, T., </a:t>
            </a:r>
            <a:r>
              <a:rPr lang="en-US" sz="24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Wiedenbeck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M., </a:t>
            </a:r>
            <a:r>
              <a:rPr lang="en-US" sz="24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Shcheka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S. &amp; Keppler, H. Nitrogen solubility in the deep mantle and the origin of Earth’s primordial nitrogen budget. </a:t>
            </a:r>
            <a:r>
              <a:rPr lang="en-US" sz="2400" i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Earth and Planetary Science Letters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488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134–143 (2018).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Zhou, W.-Y. </a:t>
            </a:r>
            <a:r>
              <a:rPr lang="en-US" sz="2400" i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et al.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 Constraining composition and temperature variations in the mantle transition zone. </a:t>
            </a:r>
            <a:r>
              <a:rPr lang="en-US" sz="2400" i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Nat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Commun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13</a:t>
            </a:r>
            <a:r>
              <a:rPr lang="en-US" sz="24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, 1094 (2022).</a:t>
            </a:r>
          </a:p>
        </p:txBody>
      </p:sp>
    </p:spTree>
    <p:extLst>
      <p:ext uri="{BB962C8B-B14F-4D97-AF65-F5344CB8AC3E}">
        <p14:creationId xmlns:p14="http://schemas.microsoft.com/office/powerpoint/2010/main" val="47843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0">
            <a:extLst>
              <a:ext uri="{FF2B5EF4-FFF2-40B4-BE49-F238E27FC236}">
                <a16:creationId xmlns:a16="http://schemas.microsoft.com/office/drawing/2014/main" id="{4A693735-596E-D647-D7DB-B61AAEDC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02" y="1013098"/>
            <a:ext cx="8647796" cy="56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47" y="44269"/>
            <a:ext cx="9516306" cy="9688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Earth’s “missing nitrogen”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06E16-0ED8-40B9-943E-4C075ED84873}"/>
              </a:ext>
            </a:extLst>
          </p:cNvPr>
          <p:cNvSpPr txBox="1"/>
          <p:nvPr/>
        </p:nvSpPr>
        <p:spPr>
          <a:xfrm>
            <a:off x="111760" y="5904970"/>
            <a:ext cx="157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Source: </a:t>
            </a:r>
            <a:r>
              <a:rPr lang="en-US" sz="1400" i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Mysen</a:t>
            </a:r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 2019; modified from Marty 2012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2F8779-EBED-6D30-7EEE-AC5D2A9F65C2}"/>
              </a:ext>
            </a:extLst>
          </p:cNvPr>
          <p:cNvCxnSpPr>
            <a:cxnSpLocks/>
          </p:cNvCxnSpPr>
          <p:nvPr/>
        </p:nvCxnSpPr>
        <p:spPr>
          <a:xfrm flipV="1">
            <a:off x="4769394" y="4423592"/>
            <a:ext cx="0" cy="1347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A3CEAA8-0462-7A85-5024-2F1113A4A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D68A9-4A10-14EE-2F38-E264B6A80DB0}"/>
              </a:ext>
            </a:extLst>
          </p:cNvPr>
          <p:cNvSpPr txBox="1"/>
          <p:nvPr/>
        </p:nvSpPr>
        <p:spPr>
          <a:xfrm>
            <a:off x="4988560" y="4753094"/>
            <a:ext cx="3860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N is </a:t>
            </a:r>
            <a:r>
              <a:rPr lang="en-US" sz="2400" b="1" i="1" dirty="0">
                <a:latin typeface="Avenir Next LT Pro" panose="020B0504020202020204" pitchFamily="34" charset="0"/>
              </a:rPr>
              <a:t>depleted</a:t>
            </a:r>
            <a:r>
              <a:rPr lang="en-US" sz="2400" b="1" dirty="0">
                <a:latin typeface="Avenir Next LT Pro" panose="020B0504020202020204" pitchFamily="34" charset="0"/>
              </a:rPr>
              <a:t> in the bulk silicate Earth.</a:t>
            </a:r>
          </a:p>
        </p:txBody>
      </p:sp>
    </p:spTree>
    <p:extLst>
      <p:ext uri="{BB962C8B-B14F-4D97-AF65-F5344CB8AC3E}">
        <p14:creationId xmlns:p14="http://schemas.microsoft.com/office/powerpoint/2010/main" val="22360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006E16-0ED8-40B9-943E-4C075ED84873}"/>
              </a:ext>
            </a:extLst>
          </p:cNvPr>
          <p:cNvSpPr txBox="1"/>
          <p:nvPr/>
        </p:nvSpPr>
        <p:spPr>
          <a:xfrm>
            <a:off x="8642558" y="121920"/>
            <a:ext cx="318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Source: modified from </a:t>
            </a:r>
            <a:r>
              <a:rPr lang="en-US" sz="1400" i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Schmerr</a:t>
            </a:r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 2012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395234-06C6-F23D-7980-ADAB0A32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" y="121920"/>
            <a:ext cx="8459262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76D00B-2C5D-12E7-9488-12B0F688E88B}"/>
              </a:ext>
            </a:extLst>
          </p:cNvPr>
          <p:cNvSpPr/>
          <p:nvPr/>
        </p:nvSpPr>
        <p:spPr>
          <a:xfrm>
            <a:off x="4550627" y="3937000"/>
            <a:ext cx="1741715" cy="457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1BB70E-659C-8A8D-3CC0-B4A2CF7FC10E}"/>
              </a:ext>
            </a:extLst>
          </p:cNvPr>
          <p:cNvSpPr/>
          <p:nvPr/>
        </p:nvSpPr>
        <p:spPr>
          <a:xfrm>
            <a:off x="1809078" y="2971800"/>
            <a:ext cx="2505435" cy="1651000"/>
          </a:xfrm>
          <a:prstGeom prst="rect">
            <a:avLst/>
          </a:prstGeom>
          <a:solidFill>
            <a:srgbClr val="84848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27E9024-E581-2D91-840C-1C1401FED507}"/>
              </a:ext>
            </a:extLst>
          </p:cNvPr>
          <p:cNvSpPr txBox="1">
            <a:spLocks/>
          </p:cNvSpPr>
          <p:nvPr/>
        </p:nvSpPr>
        <p:spPr>
          <a:xfrm>
            <a:off x="2201749" y="3186430"/>
            <a:ext cx="1394891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latin typeface="Avenir Next LT Pro" panose="020B0504020202020204" pitchFamily="34" charset="0"/>
              </a:rPr>
              <a:t>MTZ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58029B-C534-A09B-BCFF-905526E7E935}"/>
              </a:ext>
            </a:extLst>
          </p:cNvPr>
          <p:cNvSpPr txBox="1">
            <a:spLocks/>
          </p:cNvSpPr>
          <p:nvPr/>
        </p:nvSpPr>
        <p:spPr>
          <a:xfrm>
            <a:off x="8642558" y="1680391"/>
            <a:ext cx="3464560" cy="331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 in ringwoodite: </a:t>
            </a:r>
            <a:r>
              <a:rPr lang="el-GR" dirty="0">
                <a:solidFill>
                  <a:schemeClr val="bg1"/>
                </a:solidFill>
                <a:latin typeface="Avenir Next LT Pro" panose="020B0504020202020204" pitchFamily="34" charset="0"/>
              </a:rPr>
              <a:t>104.5 ± 19.6 μ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g/g (1600 °C, 21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; Yoshioka et al. 2018)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Incorporation mechanism unknown</a:t>
            </a:r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26C9F10-BD36-F1A9-64D9-D6DEF3823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14F2990-272B-340B-30FB-FB8F4DF23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13911" r="33929" b="13841"/>
          <a:stretch/>
        </p:blipFill>
        <p:spPr>
          <a:xfrm>
            <a:off x="1577294" y="1549435"/>
            <a:ext cx="5053241" cy="4190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36" y="287211"/>
            <a:ext cx="11125200" cy="100988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Solid solution between ringwoodite (Mg</a:t>
            </a:r>
            <a:r>
              <a:rPr lang="en-US" sz="36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SiO</a:t>
            </a:r>
            <a:r>
              <a:rPr lang="en-US" sz="36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) and silicon nitride (Si</a:t>
            </a:r>
            <a:r>
              <a:rPr lang="en-US" sz="36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sz="36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529" y="3658896"/>
            <a:ext cx="5106703" cy="739213"/>
          </a:xfrm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Mg</a:t>
            </a:r>
            <a:r>
              <a:rPr lang="en-US" sz="3200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2+ 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+ 2O</a:t>
            </a:r>
            <a:r>
              <a:rPr lang="en-US" sz="3200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2-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= Si</a:t>
            </a:r>
            <a:r>
              <a:rPr lang="en-US" sz="3200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4+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+ 2N</a:t>
            </a:r>
            <a:r>
              <a:rPr lang="en-US" sz="3200" baseline="30000" dirty="0">
                <a:solidFill>
                  <a:schemeClr val="bg1"/>
                </a:solidFill>
                <a:latin typeface="Avenir Next LT Pro" panose="020B0504020202020204" pitchFamily="34" charset="0"/>
              </a:rPr>
              <a:t>3-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3FBF32-93DA-C998-B86B-6F6F3D21A24E}"/>
              </a:ext>
            </a:extLst>
          </p:cNvPr>
          <p:cNvSpPr txBox="1">
            <a:spLocks/>
          </p:cNvSpPr>
          <p:nvPr/>
        </p:nvSpPr>
        <p:spPr>
          <a:xfrm>
            <a:off x="1777161" y="5992486"/>
            <a:ext cx="4130983" cy="386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Generic cubic spinel structure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9573E5-28A6-C02F-EDCE-4F8A72FE5E47}"/>
              </a:ext>
            </a:extLst>
          </p:cNvPr>
          <p:cNvSpPr txBox="1">
            <a:spLocks/>
          </p:cNvSpPr>
          <p:nvPr/>
        </p:nvSpPr>
        <p:spPr>
          <a:xfrm>
            <a:off x="6661890" y="1847284"/>
            <a:ext cx="5138058" cy="101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Charge-coupled substitution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0D0AC5-DFEF-13E8-A25E-184484ECDD4F}"/>
              </a:ext>
            </a:extLst>
          </p:cNvPr>
          <p:cNvSpPr txBox="1">
            <a:spLocks/>
          </p:cNvSpPr>
          <p:nvPr/>
        </p:nvSpPr>
        <p:spPr>
          <a:xfrm>
            <a:off x="205199" y="2282849"/>
            <a:ext cx="1712787" cy="386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Cation site (A)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303458-A286-060C-7655-AB9B6AD4022C}"/>
              </a:ext>
            </a:extLst>
          </p:cNvPr>
          <p:cNvSpPr txBox="1">
            <a:spLocks/>
          </p:cNvSpPr>
          <p:nvPr/>
        </p:nvSpPr>
        <p:spPr>
          <a:xfrm>
            <a:off x="129694" y="3235530"/>
            <a:ext cx="1712787" cy="386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Cation site (B)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197201-F353-B387-B23C-6A85AABC3063}"/>
              </a:ext>
            </a:extLst>
          </p:cNvPr>
          <p:cNvSpPr txBox="1">
            <a:spLocks/>
          </p:cNvSpPr>
          <p:nvPr/>
        </p:nvSpPr>
        <p:spPr>
          <a:xfrm>
            <a:off x="145300" y="4495639"/>
            <a:ext cx="1454068" cy="3869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Anion site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4C3B03-5AF7-EA8E-0163-8CB09BC4F436}"/>
              </a:ext>
            </a:extLst>
          </p:cNvPr>
          <p:cNvCxnSpPr>
            <a:cxnSpLocks/>
          </p:cNvCxnSpPr>
          <p:nvPr/>
        </p:nvCxnSpPr>
        <p:spPr>
          <a:xfrm>
            <a:off x="1439185" y="2685385"/>
            <a:ext cx="1750329" cy="623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DE48FB-0858-7FA2-FF7D-3B1562AFD7B9}"/>
              </a:ext>
            </a:extLst>
          </p:cNvPr>
          <p:cNvCxnSpPr>
            <a:cxnSpLocks/>
          </p:cNvCxnSpPr>
          <p:nvPr/>
        </p:nvCxnSpPr>
        <p:spPr>
          <a:xfrm>
            <a:off x="1262743" y="3674366"/>
            <a:ext cx="10776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0C96B1-10CC-9B41-A8FC-902F1707795D}"/>
              </a:ext>
            </a:extLst>
          </p:cNvPr>
          <p:cNvCxnSpPr>
            <a:cxnSpLocks/>
          </p:cNvCxnSpPr>
          <p:nvPr/>
        </p:nvCxnSpPr>
        <p:spPr>
          <a:xfrm flipV="1">
            <a:off x="1545939" y="4495800"/>
            <a:ext cx="870690" cy="1369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CABE905-2432-9798-8848-43B683B3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6" y="5054769"/>
            <a:ext cx="1602769" cy="1474548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C5F20D03-302F-494C-3D56-DE2578513A3E}"/>
              </a:ext>
            </a:extLst>
          </p:cNvPr>
          <p:cNvSpPr txBox="1">
            <a:spLocks/>
          </p:cNvSpPr>
          <p:nvPr/>
        </p:nvSpPr>
        <p:spPr>
          <a:xfrm>
            <a:off x="7786610" y="3021381"/>
            <a:ext cx="1602769" cy="386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Site A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F57E9B4-5D50-7723-C9C4-4DEAB4A2602F}"/>
              </a:ext>
            </a:extLst>
          </p:cNvPr>
          <p:cNvSpPr txBox="1">
            <a:spLocks/>
          </p:cNvSpPr>
          <p:nvPr/>
        </p:nvSpPr>
        <p:spPr>
          <a:xfrm>
            <a:off x="9066498" y="4716386"/>
            <a:ext cx="1728467" cy="5073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Anion sites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FA3A80-CA9E-AC4E-3266-D27061BDD00C}"/>
              </a:ext>
            </a:extLst>
          </p:cNvPr>
          <p:cNvCxnSpPr>
            <a:cxnSpLocks/>
          </p:cNvCxnSpPr>
          <p:nvPr/>
        </p:nvCxnSpPr>
        <p:spPr>
          <a:xfrm flipH="1">
            <a:off x="7324784" y="3367453"/>
            <a:ext cx="784706" cy="4958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276A9D7-C28D-E04A-7744-E6608CA3BB35}"/>
              </a:ext>
            </a:extLst>
          </p:cNvPr>
          <p:cNvCxnSpPr>
            <a:cxnSpLocks/>
          </p:cNvCxnSpPr>
          <p:nvPr/>
        </p:nvCxnSpPr>
        <p:spPr>
          <a:xfrm>
            <a:off x="9066498" y="3367453"/>
            <a:ext cx="529416" cy="4958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594392-3C67-3463-E57D-FFD6C76E23F5}"/>
              </a:ext>
            </a:extLst>
          </p:cNvPr>
          <p:cNvCxnSpPr>
            <a:cxnSpLocks/>
          </p:cNvCxnSpPr>
          <p:nvPr/>
        </p:nvCxnSpPr>
        <p:spPr>
          <a:xfrm flipH="1" flipV="1">
            <a:off x="8674612" y="4209084"/>
            <a:ext cx="556307" cy="5073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CCA3056-1FF9-F325-5824-EA4D5BDCFA5E}"/>
              </a:ext>
            </a:extLst>
          </p:cNvPr>
          <p:cNvCxnSpPr>
            <a:cxnSpLocks/>
          </p:cNvCxnSpPr>
          <p:nvPr/>
        </p:nvCxnSpPr>
        <p:spPr>
          <a:xfrm flipV="1">
            <a:off x="10514298" y="4209084"/>
            <a:ext cx="546855" cy="5268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9108B82-4A02-B463-8CE1-2DE634A22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8FAC00-9251-72E8-0824-10C5D5CC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79" y="1222761"/>
            <a:ext cx="862999" cy="1553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56230"/>
            <a:ext cx="1174496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End-Member Data: Density-Functional Theory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662" y="1999460"/>
            <a:ext cx="4108338" cy="38916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Internal energy (U)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Volume (V)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0-25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GPa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(5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GPa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intervals)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k-points: 8, 8, 8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Encut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value: 800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XC functionals: LDA and GGA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F2A071-6816-4630-9FB6-CFB80C1C8E75}"/>
              </a:ext>
            </a:extLst>
          </p:cNvPr>
          <p:cNvSpPr txBox="1">
            <a:spLocks/>
          </p:cNvSpPr>
          <p:nvPr/>
        </p:nvSpPr>
        <p:spPr>
          <a:xfrm>
            <a:off x="628933" y="2087533"/>
            <a:ext cx="2642664" cy="10652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Ringwoodite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(Mg</a:t>
            </a:r>
            <a:r>
              <a:rPr lang="en-US" sz="28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SiO</a:t>
            </a:r>
            <a:r>
              <a:rPr lang="en-US" sz="28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17C43D-E6BA-4BDD-BDC5-686C4FA6065E}"/>
              </a:ext>
            </a:extLst>
          </p:cNvPr>
          <p:cNvSpPr txBox="1">
            <a:spLocks/>
          </p:cNvSpPr>
          <p:nvPr/>
        </p:nvSpPr>
        <p:spPr>
          <a:xfrm>
            <a:off x="628933" y="5011337"/>
            <a:ext cx="2642664" cy="933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Silicon Nitride (Si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92E19-F6CC-51BC-83E4-317FDAB56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10126" r="25102" b="10121"/>
          <a:stretch/>
        </p:blipFill>
        <p:spPr>
          <a:xfrm>
            <a:off x="4108339" y="1208700"/>
            <a:ext cx="3177350" cy="2736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C201BF-9CCF-3CE9-DC9D-E43F8D5203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04" b="10389"/>
          <a:stretch/>
        </p:blipFill>
        <p:spPr>
          <a:xfrm>
            <a:off x="3341350" y="2923197"/>
            <a:ext cx="1154032" cy="1065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250C5D-1519-06EB-B233-C2777F61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890" y="4025572"/>
            <a:ext cx="3346248" cy="2732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BB3CF1-BCFB-D913-5253-F958E055F8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58" r="10109"/>
          <a:stretch/>
        </p:blipFill>
        <p:spPr>
          <a:xfrm>
            <a:off x="3412373" y="5861410"/>
            <a:ext cx="1011986" cy="933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7A43AE-191F-0215-102E-B857055A1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021" y="4062726"/>
            <a:ext cx="826313" cy="1415444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8A1839A-05DD-BA87-79E2-0B6F890FD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7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76A5E1-2BE4-F8C2-9BAE-D3572A30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8" y="4036911"/>
            <a:ext cx="1536779" cy="114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40904"/>
            <a:ext cx="10515600" cy="9541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Solid Solution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9A765-FEB2-4962-A56D-BBD6EA5FC181}"/>
              </a:ext>
            </a:extLst>
          </p:cNvPr>
          <p:cNvSpPr/>
          <p:nvPr/>
        </p:nvSpPr>
        <p:spPr>
          <a:xfrm>
            <a:off x="5252484" y="3147237"/>
            <a:ext cx="350874" cy="1488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10BEB-076E-D273-AFBA-968BB9F0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82" y="1743990"/>
            <a:ext cx="4007449" cy="3370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FE4AD-E993-B0D1-94AF-083159DD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0" y="4054976"/>
            <a:ext cx="1517728" cy="1193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049C1D-7DEA-62CE-E90C-5551F42C6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172" y="1528724"/>
            <a:ext cx="3710485" cy="3585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7CE940-4C84-BA3D-17C3-D6AF037D5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709" y="1975272"/>
            <a:ext cx="1198181" cy="29689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E5F4F0-A1E6-2204-6CEA-BAE3C37EBE4E}"/>
              </a:ext>
            </a:extLst>
          </p:cNvPr>
          <p:cNvSpPr/>
          <p:nvPr/>
        </p:nvSpPr>
        <p:spPr>
          <a:xfrm>
            <a:off x="3262651" y="2592065"/>
            <a:ext cx="1336690" cy="12179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0E809-EEE3-54C0-BA00-401D9345A3D5}"/>
              </a:ext>
            </a:extLst>
          </p:cNvPr>
          <p:cNvSpPr/>
          <p:nvPr/>
        </p:nvSpPr>
        <p:spPr>
          <a:xfrm>
            <a:off x="8762831" y="3071036"/>
            <a:ext cx="1336690" cy="12179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EF0317-984E-4798-B257-DCF63462DD9A}"/>
              </a:ext>
            </a:extLst>
          </p:cNvPr>
          <p:cNvSpPr txBox="1">
            <a:spLocks/>
          </p:cNvSpPr>
          <p:nvPr/>
        </p:nvSpPr>
        <p:spPr>
          <a:xfrm>
            <a:off x="1717284" y="1068739"/>
            <a:ext cx="3079643" cy="735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6.25 mol% 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F24676-4048-4D8D-8E27-803155146353}"/>
              </a:ext>
            </a:extLst>
          </p:cNvPr>
          <p:cNvSpPr txBox="1">
            <a:spLocks/>
          </p:cNvSpPr>
          <p:nvPr/>
        </p:nvSpPr>
        <p:spPr>
          <a:xfrm>
            <a:off x="7156068" y="814429"/>
            <a:ext cx="3378692" cy="735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93.75 mol%  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599A-88D9-EF38-43B2-0E734D17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45" y="5441089"/>
            <a:ext cx="11174310" cy="12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Other tested compositions: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25 mol%, 50 mol% Si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, 75 mol% Si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6912A5A-179A-0B0F-D3E0-EAE456C496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-6322"/>
            <a:ext cx="10515600" cy="8879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Assessing Stability (XC Functional: LDA)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945" y="2940244"/>
            <a:ext cx="3400639" cy="77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 = U + PV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FF1FE1-DC8D-4D1F-935D-1F4A948819BF}"/>
              </a:ext>
            </a:extLst>
          </p:cNvPr>
          <p:cNvSpPr txBox="1">
            <a:spLocks/>
          </p:cNvSpPr>
          <p:nvPr/>
        </p:nvSpPr>
        <p:spPr>
          <a:xfrm>
            <a:off x="7548881" y="4096357"/>
            <a:ext cx="2136640" cy="6153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Enthalpy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E4EBCF-0678-46DB-AEC7-82B21BEA1327}"/>
              </a:ext>
            </a:extLst>
          </p:cNvPr>
          <p:cNvSpPr txBox="1">
            <a:spLocks/>
          </p:cNvSpPr>
          <p:nvPr/>
        </p:nvSpPr>
        <p:spPr>
          <a:xfrm>
            <a:off x="10325232" y="1445694"/>
            <a:ext cx="1632098" cy="50561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Pressure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103110-C4BF-4498-B5E3-868A29453345}"/>
              </a:ext>
            </a:extLst>
          </p:cNvPr>
          <p:cNvSpPr txBox="1">
            <a:spLocks/>
          </p:cNvSpPr>
          <p:nvPr/>
        </p:nvSpPr>
        <p:spPr>
          <a:xfrm>
            <a:off x="7396962" y="1392784"/>
            <a:ext cx="2649905" cy="58755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Internal energy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C8ACF-6320-4FF5-AD68-643D5C5BAFE8}"/>
              </a:ext>
            </a:extLst>
          </p:cNvPr>
          <p:cNvSpPr txBox="1">
            <a:spLocks/>
          </p:cNvSpPr>
          <p:nvPr/>
        </p:nvSpPr>
        <p:spPr>
          <a:xfrm>
            <a:off x="9804401" y="4220800"/>
            <a:ext cx="2285700" cy="9346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Unit cell volume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4354F14-FDEA-485D-AB93-9AAD95AD469A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8683360" y="2018893"/>
            <a:ext cx="966554" cy="889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5A32A8-12B5-4464-B764-A5BA3F1FC6D4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8254327" y="3733482"/>
            <a:ext cx="556719" cy="169031"/>
          </a:xfrm>
          <a:prstGeom prst="bent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BC6D756-2C72-4674-A57B-FB72D72A6AE6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10738015" y="3817534"/>
            <a:ext cx="612502" cy="194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B05168A-00A5-4D99-9AF8-86C6A563F1C5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0420340" y="2259931"/>
            <a:ext cx="1029562" cy="412320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AC4D6AFE-CD92-DD35-75A6-BB621E2A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" y="881610"/>
            <a:ext cx="7157940" cy="5749476"/>
          </a:xfrm>
          <a:prstGeom prst="rect">
            <a:avLst/>
          </a:prstGeom>
        </p:spPr>
      </p:pic>
      <p:pic>
        <p:nvPicPr>
          <p:cNvPr id="43" name="Picture 4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8A7C395-7D51-F48B-95FE-EDE8E6CE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-6322"/>
            <a:ext cx="10515600" cy="8879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Assessing Stability (XC Functional: LDA)</a:t>
            </a:r>
          </a:p>
        </p:txBody>
      </p:sp>
      <p:pic>
        <p:nvPicPr>
          <p:cNvPr id="13" name="Picture 1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AC4D6AFE-CD92-DD35-75A6-BB621E2A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" y="881610"/>
            <a:ext cx="7048325" cy="566143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FCCC540-2B2B-F2A5-2452-B634E952C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97837"/>
              </p:ext>
            </p:extLst>
          </p:nvPr>
        </p:nvGraphicFramePr>
        <p:xfrm>
          <a:off x="7285537" y="881610"/>
          <a:ext cx="4804564" cy="50518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19149">
                  <a:extLst>
                    <a:ext uri="{9D8B030D-6E8A-4147-A177-3AD203B41FA5}">
                      <a16:colId xmlns:a16="http://schemas.microsoft.com/office/drawing/2014/main" val="3829373664"/>
                    </a:ext>
                  </a:extLst>
                </a:gridCol>
                <a:gridCol w="2585415">
                  <a:extLst>
                    <a:ext uri="{9D8B030D-6E8A-4147-A177-3AD203B41FA5}">
                      <a16:colId xmlns:a16="http://schemas.microsoft.com/office/drawing/2014/main" val="2905511783"/>
                    </a:ext>
                  </a:extLst>
                </a:gridCol>
              </a:tblGrid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Composition (mol % Si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Average Energy Difference (eV)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073713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2.437 ± 0.002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34894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9.820 ± 0.012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23118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23.45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99608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10.31 ± 0.02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330016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93.75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2.270 ± 0.014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52556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AC7CBFF-8A65-D8AC-0E1D-F93731E40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4" y="50745"/>
            <a:ext cx="9758680" cy="7132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Assessing Stability (XC Functional: GGA)</a:t>
            </a:r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3B3B4F9C-129E-16FD-B9F7-2C6B3CFF4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795563"/>
            <a:ext cx="6226175" cy="5838709"/>
          </a:xfrm>
          <a:prstGeom prst="rect">
            <a:avLst/>
          </a:prstGeom>
        </p:spPr>
      </p:pic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C001B142-B652-3977-6582-50D3AB5C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55239"/>
              </p:ext>
            </p:extLst>
          </p:nvPr>
        </p:nvGraphicFramePr>
        <p:xfrm>
          <a:off x="6543041" y="1005341"/>
          <a:ext cx="5537200" cy="50296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96719">
                  <a:extLst>
                    <a:ext uri="{9D8B030D-6E8A-4147-A177-3AD203B41FA5}">
                      <a16:colId xmlns:a16="http://schemas.microsoft.com/office/drawing/2014/main" val="2422801314"/>
                    </a:ext>
                  </a:extLst>
                </a:gridCol>
                <a:gridCol w="2123497">
                  <a:extLst>
                    <a:ext uri="{9D8B030D-6E8A-4147-A177-3AD203B41FA5}">
                      <a16:colId xmlns:a16="http://schemas.microsoft.com/office/drawing/2014/main" val="3829373664"/>
                    </a:ext>
                  </a:extLst>
                </a:gridCol>
                <a:gridCol w="1716984">
                  <a:extLst>
                    <a:ext uri="{9D8B030D-6E8A-4147-A177-3AD203B41FA5}">
                      <a16:colId xmlns:a16="http://schemas.microsoft.com/office/drawing/2014/main" val="2905511783"/>
                    </a:ext>
                  </a:extLst>
                </a:gridCol>
              </a:tblGrid>
              <a:tr h="11681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XC Functional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Composition (mol % Si</a:t>
                      </a:r>
                      <a:r>
                        <a:rPr lang="en-US" sz="2200" b="1" baseline="-250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3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N</a:t>
                      </a:r>
                      <a:r>
                        <a:rPr lang="en-US" sz="2200" b="1" baseline="-250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4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25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GPa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Energy Diff. (eV)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073713"/>
                  </a:ext>
                </a:extLst>
              </a:tr>
              <a:tr h="965393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2.441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34894"/>
                  </a:ext>
                </a:extLst>
              </a:tr>
              <a:tr h="965393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93.75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2.290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525749"/>
                  </a:ext>
                </a:extLst>
              </a:tr>
              <a:tr h="965393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GGA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6.25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2.509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550479"/>
                  </a:ext>
                </a:extLst>
              </a:tr>
              <a:tr h="965393">
                <a:tc vMerge="1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GGA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93.75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2.335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52556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749D422-F9C3-AEA8-7567-92513E558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472490" y="6119336"/>
            <a:ext cx="71951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7815</TotalTime>
  <Words>626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Office Theme</vt:lpstr>
      <vt:lpstr>A Potential Mechanism for Nitrogen Storage in the Earth’s Mantle Transition Zone</vt:lpstr>
      <vt:lpstr>Earth’s “missing nitrogen” problem</vt:lpstr>
      <vt:lpstr>PowerPoint Presentation</vt:lpstr>
      <vt:lpstr>Solid solution between ringwoodite (Mg2SiO4) and silicon nitride (Si3N4)</vt:lpstr>
      <vt:lpstr>End-Member Data: Density-Functional Theory Calculations</vt:lpstr>
      <vt:lpstr>Solid Solution Data</vt:lpstr>
      <vt:lpstr>Assessing Stability (XC Functional: LDA)</vt:lpstr>
      <vt:lpstr>Assessing Stability (XC Functional: LDA)</vt:lpstr>
      <vt:lpstr>Assessing Stability (XC Functional: GGA)</vt:lpstr>
      <vt:lpstr>Preliminary Conclusions</vt:lpstr>
      <vt:lpstr>Acknowledgements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Storage in the Deep Interiors of Rocky Planets</dc:title>
  <dc:creator>Shradha Ravikumar</dc:creator>
  <cp:lastModifiedBy>Coe, Michelle A - (macoe)</cp:lastModifiedBy>
  <cp:revision>104</cp:revision>
  <dcterms:created xsi:type="dcterms:W3CDTF">2022-04-04T09:21:41Z</dcterms:created>
  <dcterms:modified xsi:type="dcterms:W3CDTF">2023-04-14T18:02:36Z</dcterms:modified>
</cp:coreProperties>
</file>